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56" r:id="rId4"/>
    <p:sldId id="261" r:id="rId5"/>
    <p:sldId id="262" r:id="rId6"/>
    <p:sldId id="258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000240"/>
            <a:ext cx="6400800" cy="785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5003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6639-801E-4721-AED0-450EC36CAE04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4790-6ECB-4D2D-9178-55BB4EB05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79FC-5458-4D67-BBDA-90E395DCA9F4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4271-091A-401E-8F40-126F0CBE2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3574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665663"/>
            <a:ext cx="22812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0686-9F23-4D76-B302-172C8488D6F3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0808-0DFE-42BE-A339-D7527DDE4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4C13-BE78-4568-8A34-2A00C4D468AA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2453-02E0-47E8-8241-F4D083DC5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6863"/>
            <a:ext cx="22860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BC0A-0A36-4170-A813-57F4D382B9A3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9EA1-E8C4-4FF8-80B1-CCD120F31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575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C38B-B00B-4595-9F9A-4A2F856DE433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0CE2-EE70-471A-9F7F-7D97D1DAF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14313"/>
            <a:ext cx="30718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5D1F-0E18-4AB7-871C-C257577125C6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FDCC-572D-4E31-8AAE-FE8A35073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CF20-5FA9-4426-9D2C-830370F54301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A0A3-42F5-4EC2-A1C6-9E0E92B3E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9225" y="0"/>
            <a:ext cx="2644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D48F-3330-4251-B758-068DD6957821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6F35-D993-4445-AD74-8815206B2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3"/>
            <a:ext cx="27051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4CC3-937A-4260-98A1-6B083F8220F8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7F2C-9D7F-4BF7-914D-01CEBF4BC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2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FAAD9-8A4E-4D39-ABAB-52EFA5BE1508}" type="datetimeFigureOut">
              <a:rPr lang="ru-RU"/>
              <a:pPr>
                <a:defRPr/>
              </a:pPr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15D0D-6696-4DB7-B4DA-25293E470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82" y="2564904"/>
            <a:ext cx="2769613" cy="348614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18135" y="313690"/>
            <a:ext cx="85769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 b="1">
                <a:solidFill>
                  <a:srgbClr val="FF0000"/>
                </a:solidFill>
                <a:sym typeface="+mn-ea"/>
              </a:rPr>
              <a:t>Правила пожарной безопасности для детей старшего дошкольного возраста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260"/>
          <a:stretch/>
        </p:blipFill>
        <p:spPr>
          <a:xfrm>
            <a:off x="5726728" y="1437239"/>
            <a:ext cx="3168352" cy="3741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07055" y="433705"/>
            <a:ext cx="4114800" cy="1735455"/>
          </a:xfrm>
        </p:spPr>
        <p:txBody>
          <a:bodyPr/>
          <a:lstStyle/>
          <a:p>
            <a:r>
              <a:rPr lang="ru-RU" sz="3200" b="1" i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Правило третье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sym typeface="+mn-ea"/>
              </a:rPr>
              <a:t>НЕ </a:t>
            </a:r>
            <a:r>
              <a:rPr lang="ru-RU" sz="3200" b="1" i="1" dirty="0">
                <a:solidFill>
                  <a:srgbClr val="C00000"/>
                </a:solidFill>
                <a:sym typeface="+mn-e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sym typeface="+mn-ea"/>
              </a:rPr>
              <a:t>ОТКРЫВАЙ </a:t>
            </a:r>
            <a:r>
              <a:rPr lang="ru-RU" sz="3200" b="1" i="1" dirty="0" smtClean="0">
                <a:solidFill>
                  <a:srgbClr val="002060"/>
                </a:solidFill>
                <a:sym typeface="+mn-ea"/>
              </a:rPr>
              <a:t>окно.</a:t>
            </a:r>
            <a:endParaRPr lang="ru-RU" altLang="en-US" sz="3200" b="1" i="1" dirty="0" smtClean="0">
              <a:solidFill>
                <a:srgbClr val="002060"/>
              </a:solidFill>
              <a:sym typeface="+mn-ea"/>
            </a:endParaRPr>
          </a:p>
        </p:txBody>
      </p:sp>
      <p:pic>
        <p:nvPicPr>
          <p:cNvPr id="6" name="Замещающее содержимое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67945"/>
            <a:ext cx="2715260" cy="325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15260" y="2588260"/>
            <a:ext cx="4100195" cy="375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63520" y="564515"/>
            <a:ext cx="4937760" cy="1546225"/>
          </a:xfrm>
        </p:spPr>
        <p:txBody>
          <a:bodyPr/>
          <a:lstStyle/>
          <a:p>
            <a:r>
              <a:rPr lang="ru-RU" sz="3200" b="1" i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Правило четвёртое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</a:rPr>
            </a:br>
            <a:r>
              <a:rPr lang="ru-RU" sz="3200" b="1" i="1" dirty="0">
                <a:solidFill>
                  <a:srgbClr val="002060"/>
                </a:solidFill>
                <a:sym typeface="+mn-ea"/>
              </a:rPr>
              <a:t>п</a:t>
            </a:r>
            <a:r>
              <a:rPr lang="ru-RU" sz="3200" b="1" i="1" dirty="0" smtClean="0">
                <a:solidFill>
                  <a:srgbClr val="002060"/>
                </a:solidFill>
                <a:sym typeface="+mn-ea"/>
              </a:rPr>
              <a:t>рятаться во время пожара </a:t>
            </a:r>
            <a:r>
              <a:rPr lang="ru-RU" sz="3200" b="1" i="1" dirty="0" smtClean="0">
                <a:solidFill>
                  <a:srgbClr val="C00000"/>
                </a:solidFill>
                <a:sym typeface="+mn-ea"/>
              </a:rPr>
              <a:t>нельзя</a:t>
            </a:r>
            <a:r>
              <a:rPr lang="ru-RU" sz="3200" b="1" i="1" dirty="0" smtClean="0">
                <a:solidFill>
                  <a:srgbClr val="002060"/>
                </a:solidFill>
                <a:sym typeface="+mn-ea"/>
              </a:rPr>
              <a:t>.</a:t>
            </a:r>
            <a:endParaRPr lang="ru-RU" altLang="en-US" sz="3200" b="1" i="1" dirty="0" smtClean="0">
              <a:solidFill>
                <a:srgbClr val="002060"/>
              </a:solidFill>
              <a:sym typeface="+mn-ea"/>
            </a:endParaRPr>
          </a:p>
        </p:txBody>
      </p:sp>
      <p:pic>
        <p:nvPicPr>
          <p:cNvPr id="6" name="Замещающее содержимое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910" y="150495"/>
            <a:ext cx="2594610" cy="311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5" descr="1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88310" y="2630805"/>
            <a:ext cx="3947160" cy="38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64435" y="335280"/>
            <a:ext cx="5501005" cy="2182495"/>
          </a:xfrm>
        </p:spPr>
        <p:txBody>
          <a:bodyPr/>
          <a:lstStyle/>
          <a:p>
            <a:r>
              <a:rPr lang="ru-RU" sz="2800" b="1" i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Правило пят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ое: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</a:rPr>
            </a:br>
            <a:r>
              <a:rPr lang="ru-RU" sz="2800" b="1" i="1" dirty="0">
                <a:solidFill>
                  <a:srgbClr val="002060"/>
                </a:solidFill>
                <a:sym typeface="+mn-ea"/>
              </a:rPr>
              <a:t>п</a:t>
            </a:r>
            <a:r>
              <a:rPr lang="ru-RU" sz="2800" b="1" i="1" dirty="0" smtClean="0">
                <a:solidFill>
                  <a:srgbClr val="002060"/>
                </a:solidFill>
                <a:sym typeface="+mn-ea"/>
              </a:rPr>
              <a:t>остарайся </a:t>
            </a:r>
            <a:r>
              <a:rPr lang="ru-RU" sz="2800" b="1" i="1" dirty="0" smtClean="0">
                <a:solidFill>
                  <a:srgbClr val="C00000"/>
                </a:solidFill>
                <a:sym typeface="+mn-ea"/>
              </a:rPr>
              <a:t>покинуть помещение! </a:t>
            </a:r>
            <a:r>
              <a:rPr lang="ru-RU" sz="2800" b="1" i="1" dirty="0" smtClean="0">
                <a:solidFill>
                  <a:srgbClr val="002060"/>
                </a:solidFill>
                <a:sym typeface="+mn-ea"/>
              </a:rPr>
              <a:t>Двигайся вдоль стены, закрыв нос и рот от дыма мокрой тряпкой.</a:t>
            </a:r>
            <a:endParaRPr lang="ru-RU" altLang="en-US" sz="2800" b="1" i="1" dirty="0" smtClean="0">
              <a:solidFill>
                <a:srgbClr val="002060"/>
              </a:solidFill>
              <a:sym typeface="+mn-ea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4505" y="2990850"/>
            <a:ext cx="3623945" cy="3597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Замещающее содержимое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9540" y="461645"/>
            <a:ext cx="2247900" cy="2696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3965" y="443865"/>
            <a:ext cx="4620895" cy="2080895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</a:rPr>
              <a:t>Е</a:t>
            </a:r>
            <a:r>
              <a:rPr lang="ru-RU" sz="2800" b="1" i="1" dirty="0" smtClean="0">
                <a:solidFill>
                  <a:srgbClr val="002060"/>
                </a:solidFill>
                <a:sym typeface="+mn-ea"/>
              </a:rPr>
              <a:t>сли сам не смог вызвать пожарных, </a:t>
            </a:r>
            <a:r>
              <a:rPr lang="ru-RU" sz="2800" b="1" i="1" dirty="0" smtClean="0">
                <a:solidFill>
                  <a:srgbClr val="C00000"/>
                </a:solidFill>
                <a:sym typeface="+mn-ea"/>
              </a:rPr>
              <a:t>сообщи о пожаре</a:t>
            </a:r>
            <a:r>
              <a:rPr lang="ru-RU" sz="2800" b="1" i="1" dirty="0" smtClean="0">
                <a:solidFill>
                  <a:srgbClr val="002060"/>
                </a:solidFill>
                <a:sym typeface="+mn-ea"/>
              </a:rPr>
              <a:t> соседям.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endParaRPr lang="ru-RU" altLang="en-US" sz="2800" b="1" i="1" dirty="0" smtClean="0">
              <a:solidFill>
                <a:srgbClr val="002060"/>
              </a:solidFill>
            </a:endParaRPr>
          </a:p>
        </p:txBody>
      </p:sp>
      <p:pic>
        <p:nvPicPr>
          <p:cNvPr id="6" name="Замещающее содержимое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59715"/>
            <a:ext cx="2475230" cy="296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5" descr="1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65425" y="2524125"/>
            <a:ext cx="4117975" cy="376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5230" y="128905"/>
            <a:ext cx="5831205" cy="6629400"/>
          </a:xfrm>
        </p:spPr>
        <p:txBody>
          <a:bodyPr/>
          <a:lstStyle/>
          <a:p>
            <a:pPr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sym typeface="+mn-ea"/>
              </a:rPr>
              <a:t/>
            </a:r>
            <a:b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sym typeface="+mn-ea"/>
              </a:rPr>
              <a:t/>
            </a:r>
            <a:b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sym typeface="+mn-ea"/>
              </a:rPr>
              <a:t/>
            </a:r>
            <a:b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sym typeface="+mn-ea"/>
              </a:rPr>
              <a:t/>
            </a:r>
            <a:b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sym typeface="+mn-ea"/>
              </a:rPr>
              <a:t/>
            </a:r>
            <a:b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ru-RU" sz="2800" b="1" i="1" dirty="0" smtClean="0">
                <a:solidFill>
                  <a:srgbClr val="FF0000"/>
                </a:solidFill>
                <a:sym typeface="+mn-ea"/>
              </a:rPr>
              <a:t>Ребята, отгадайте загадки: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sym typeface="+mn-ea"/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Пламя бьётся из-под крыши,</a:t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Крик о помощи мы слышим,</a:t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Суетятся все, кошмар!</a:t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Это бедствие - ...</a:t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(Пожар)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Смел огонь, они смелее,</a:t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Он силен, они сильнее,</a:t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Их огнем не испугать,</a:t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Им к огню не привыкать!</a:t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(пожарные)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Висит - молчит, а</a:t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перевернешь, шипит, и пена </a:t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летит</a:t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(огнетушитель)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  <a:sym typeface="+mn-ea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sym typeface="+mn-ea"/>
              </a:rPr>
            </a:br>
            <a:endParaRPr lang="ru-RU" altLang="en-US"/>
          </a:p>
        </p:txBody>
      </p:sp>
      <p:pic>
        <p:nvPicPr>
          <p:cNvPr id="10" name="Замещающее содержимое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" y="1016000"/>
            <a:ext cx="2474595" cy="361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2884805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sym typeface="+mn-ea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sym typeface="+mn-ea"/>
              </a:rPr>
            </a:br>
            <a:r>
              <a:rPr lang="ru-RU" sz="3200" b="1" i="1" dirty="0" smtClean="0">
                <a:solidFill>
                  <a:srgbClr val="C00000"/>
                </a:solidFill>
                <a:sym typeface="+mn-ea"/>
              </a:rPr>
              <a:t>Молодцы, ребята! </a:t>
            </a:r>
            <a:r>
              <a:rPr lang="ru-RU" sz="3200" b="1" i="1" dirty="0" smtClean="0">
                <a:solidFill>
                  <a:srgbClr val="002060"/>
                </a:solidFill>
                <a:sym typeface="+mn-ea"/>
              </a:rPr>
              <a:t>   </a:t>
            </a: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  <a:sym typeface="+mn-ea"/>
              </a:rPr>
              <a:t> Я думаю, вы не забудите </a:t>
            </a:r>
            <a:br>
              <a:rPr lang="ru-RU" sz="3200" b="1" i="1" dirty="0" smtClean="0">
                <a:solidFill>
                  <a:srgbClr val="002060"/>
                </a:solidFill>
                <a:sym typeface="+mn-ea"/>
              </a:rPr>
            </a:br>
            <a:r>
              <a:rPr lang="ru-RU" sz="3200" b="1" i="1" dirty="0" smtClean="0">
                <a:solidFill>
                  <a:srgbClr val="FF0000"/>
                </a:solidFill>
                <a:sym typeface="+mn-ea"/>
              </a:rPr>
              <a:t>правила пожарной безопасности</a:t>
            </a:r>
            <a:r>
              <a:rPr lang="ru-RU" sz="3200" b="1" i="1" dirty="0" smtClean="0">
                <a:solidFill>
                  <a:srgbClr val="002060"/>
                </a:solidFill>
                <a:sym typeface="+mn-ea"/>
              </a:rPr>
              <a:t>. </a:t>
            </a:r>
            <a:br>
              <a:rPr lang="ru-RU" sz="3200" b="1" i="1" dirty="0" smtClean="0">
                <a:solidFill>
                  <a:srgbClr val="002060"/>
                </a:solidFill>
                <a:sym typeface="+mn-ea"/>
              </a:rPr>
            </a:br>
            <a:r>
              <a:rPr lang="ru-RU" sz="3200" b="1" i="1" dirty="0" smtClean="0">
                <a:solidFill>
                  <a:srgbClr val="002060"/>
                </a:solidFill>
                <a:sym typeface="+mn-ea"/>
              </a:rPr>
              <a:t>А мне пора возвращаться в мой мультфильм «Фиксики» </a:t>
            </a: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sym typeface="+mn-ea"/>
              </a:rPr>
              <a:t>  ДО СВИДАНИЯ!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altLang="en-US"/>
          </a:p>
        </p:txBody>
      </p:sp>
      <p:pic>
        <p:nvPicPr>
          <p:cNvPr id="9" name="Замещающее содержимое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345" y="3707765"/>
            <a:ext cx="3357245" cy="2967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ее содержимое 1"/>
          <p:cNvSpPr>
            <a:spLocks noGrp="1"/>
          </p:cNvSpPr>
          <p:nvPr>
            <p:ph sz="half" idx="1"/>
          </p:nvPr>
        </p:nvSpPr>
        <p:spPr>
          <a:xfrm>
            <a:off x="2999740" y="299720"/>
            <a:ext cx="5816600" cy="406463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Здравствуйте, Ребята!  </a:t>
            </a:r>
          </a:p>
          <a:p>
            <a:r>
              <a:rPr lang="ru-RU" altLang="en-US" sz="28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Меня зовут Нолик, я из всеми любимого вами мультфильма «Фиксики».</a:t>
            </a:r>
          </a:p>
          <a:p>
            <a:r>
              <a:rPr lang="ru-RU" altLang="en-US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Сегоня я расскажу вам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о правилах пожарной безопасности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ы должны знать, как  вести себя дома, чтобы не случилось беды.</a:t>
            </a:r>
            <a:endParaRPr lang="ru-RU" b="1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b="1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Замещающее содержимое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414780"/>
            <a:ext cx="2840990" cy="3211830"/>
          </a:xfrm>
          <a:prstGeom prst="rect">
            <a:avLst/>
          </a:prstGeom>
        </p:spPr>
      </p:pic>
      <p:pic>
        <p:nvPicPr>
          <p:cNvPr id="6" name="Замещающее содержимо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4465320"/>
            <a:ext cx="3507105" cy="2262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1100" y="300355"/>
            <a:ext cx="5492115" cy="24638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miter lim="800000"/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Правило первое: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НЕЛЬЗЯ</a:t>
            </a:r>
            <a:r>
              <a:rPr lang="ru-RU" sz="3200" b="1" i="1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3200" b="1" i="1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оставлять без присмотра включенные газовые или электрические плиты.</a:t>
            </a:r>
            <a:endParaRPr lang="ru-RU" altLang="en-US" sz="3200" b="1" i="1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300355"/>
            <a:ext cx="2277745" cy="2867025"/>
          </a:xfrm>
          <a:prstGeom prst="rect">
            <a:avLst/>
          </a:prstGeom>
        </p:spPr>
      </p:pic>
      <p:pic>
        <p:nvPicPr>
          <p:cNvPr id="7" name="Рисунок 5" descr="image_image_3468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495" y="2907665"/>
            <a:ext cx="5627370" cy="3598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68295" y="575945"/>
            <a:ext cx="5067935" cy="2297430"/>
          </a:xfrm>
        </p:spPr>
        <p:txBody>
          <a:bodyPr/>
          <a:lstStyle/>
          <a:p>
            <a:r>
              <a:rPr lang="ru-RU" sz="2800" b="1" i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Правило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второе: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sym typeface="+mn-ea"/>
              </a:rPr>
              <a:t>НЕЛЬЗЯ </a:t>
            </a:r>
            <a:r>
              <a:rPr lang="ru-RU" sz="2800" b="1" i="1" dirty="0" smtClean="0">
                <a:solidFill>
                  <a:srgbClr val="002060"/>
                </a:solidFill>
                <a:sym typeface="+mn-ea"/>
              </a:rPr>
              <a:t>зажигать свечи, спички без взрослых, и </a:t>
            </a:r>
            <a:r>
              <a:rPr lang="ru-RU" sz="2800" b="1" i="1" dirty="0">
                <a:solidFill>
                  <a:srgbClr val="002060"/>
                </a:solidFill>
                <a:sym typeface="+mn-ea"/>
              </a:rPr>
              <a:t>и</a:t>
            </a:r>
            <a:r>
              <a:rPr lang="ru-RU" sz="2800" b="1" i="1" dirty="0" smtClean="0">
                <a:solidFill>
                  <a:srgbClr val="002060"/>
                </a:solidFill>
                <a:sym typeface="+mn-ea"/>
              </a:rPr>
              <a:t>грать со спичками и зажженными свечами.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endParaRPr lang="ru-RU" altLang="en-US" sz="2800" b="1" i="1" dirty="0" smtClean="0">
              <a:solidFill>
                <a:srgbClr val="002060"/>
              </a:solidFill>
            </a:endParaRPr>
          </a:p>
        </p:txBody>
      </p:sp>
      <p:pic>
        <p:nvPicPr>
          <p:cNvPr id="7" name="Рисунок 4" descr="1403790579_spichki-detya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50085" y="2873375"/>
            <a:ext cx="5012055" cy="3214370"/>
          </a:xfrm>
          <a:prstGeom prst="rect">
            <a:avLst/>
          </a:prstGeom>
        </p:spPr>
      </p:pic>
      <p:pic>
        <p:nvPicPr>
          <p:cNvPr id="8" name="Замещающее содержимое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395855" cy="287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56155" y="274955"/>
            <a:ext cx="6055360" cy="2903855"/>
          </a:xfrm>
        </p:spPr>
        <p:txBody>
          <a:bodyPr/>
          <a:lstStyle/>
          <a:p>
            <a:r>
              <a:rPr lang="ru-RU" sz="2800" b="1" i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Правило третье: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sym typeface="+mn-ea"/>
              </a:rPr>
              <a:t>НЕЛЬЗЯ </a:t>
            </a:r>
            <a:r>
              <a:rPr lang="ru-RU" sz="2800" b="1" i="1" dirty="0" smtClean="0">
                <a:solidFill>
                  <a:srgbClr val="002060"/>
                </a:solidFill>
                <a:sym typeface="+mn-ea"/>
              </a:rPr>
              <a:t>самому, без взрослых, пользоваться микроволновой печью, тостером, утюгом, электрочайником, другими электрическими нагревательными  приборами.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endParaRPr lang="ru-RU" altLang="en-US" sz="2800" b="1" i="1" dirty="0" smtClean="0">
              <a:solidFill>
                <a:srgbClr val="002060"/>
              </a:solidFill>
            </a:endParaRPr>
          </a:p>
        </p:txBody>
      </p:sp>
      <p:pic>
        <p:nvPicPr>
          <p:cNvPr id="8" name="Замещающее содержимое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3360" y="113030"/>
            <a:ext cx="2042795" cy="2449830"/>
          </a:xfrm>
          <a:prstGeom prst="rect">
            <a:avLst/>
          </a:prstGeom>
        </p:spPr>
      </p:pic>
      <p:pic>
        <p:nvPicPr>
          <p:cNvPr id="7" name="Объект 6" descr="Dom_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73885" y="3178810"/>
            <a:ext cx="5007610" cy="3358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66060" y="332740"/>
            <a:ext cx="4564380" cy="2915920"/>
          </a:xfrm>
        </p:spPr>
        <p:txBody>
          <a:bodyPr/>
          <a:lstStyle/>
          <a:p>
            <a:r>
              <a:rPr lang="ru-RU" sz="2800" b="1" i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/>
            </a:r>
            <a:br>
              <a:rPr lang="ru-RU" sz="2800" b="1" i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ru-RU" sz="2800" b="1" i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/>
            </a:r>
            <a:br>
              <a:rPr lang="ru-RU" sz="2800" b="1" i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ru-RU" sz="2800" b="1" i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Правило четвёртое: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sym typeface="+mn-ea"/>
              </a:rPr>
              <a:t>НЕЛЬЗЯ </a:t>
            </a:r>
            <a:r>
              <a:rPr lang="ru-RU" sz="2800" b="1" i="1" dirty="0" smtClean="0">
                <a:solidFill>
                  <a:srgbClr val="002060"/>
                </a:solidFill>
                <a:sym typeface="+mn-ea"/>
              </a:rPr>
              <a:t>оставлять без присмотра включенные электрические приборы, электролампы, электронагреватели.</a:t>
            </a: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endParaRPr lang="ru-RU" altLang="en-US" sz="4000" b="1">
              <a:solidFill>
                <a:srgbClr val="FF0000"/>
              </a:solidFill>
            </a:endParaRPr>
          </a:p>
        </p:txBody>
      </p:sp>
      <p:pic>
        <p:nvPicPr>
          <p:cNvPr id="6" name="Замещающее содержимое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3990" y="127635"/>
            <a:ext cx="2273300" cy="272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7" descr="utyu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075" y="2959735"/>
            <a:ext cx="5617210" cy="3554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0525" y="771525"/>
            <a:ext cx="4723130" cy="289052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  <a:sym typeface="+mn-ea"/>
              </a:rPr>
              <a:t>А знаете ли вы,</a:t>
            </a:r>
            <a:r>
              <a:rPr lang="ru-RU" sz="3600" dirty="0" smtClean="0">
                <a:sym typeface="+mn-ea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sym typeface="+mn-ea"/>
              </a:rPr>
              <a:t>как правильно действовать при пожаре?</a:t>
            </a:r>
            <a:r>
              <a:rPr lang="ru-RU" sz="5400" b="1" i="1" dirty="0">
                <a:solidFill>
                  <a:srgbClr val="002060"/>
                </a:solidFill>
              </a:rPr>
              <a:t/>
            </a:r>
            <a:br>
              <a:rPr lang="ru-RU" sz="5400" b="1" i="1" dirty="0">
                <a:solidFill>
                  <a:srgbClr val="002060"/>
                </a:solidFill>
              </a:rPr>
            </a:br>
            <a:endParaRPr lang="ru-RU" altLang="en-US" sz="5400" b="1" i="1" dirty="0">
              <a:solidFill>
                <a:srgbClr val="002060"/>
              </a:solidFill>
            </a:endParaRPr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53335" y="3661410"/>
            <a:ext cx="4064635" cy="2540635"/>
          </a:xfrm>
          <a:prstGeom prst="rect">
            <a:avLst/>
          </a:prstGeom>
        </p:spPr>
      </p:pic>
      <p:pic>
        <p:nvPicPr>
          <p:cNvPr id="10" name="Замещающее содержимое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1455" y="929640"/>
            <a:ext cx="271907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1320" y="304165"/>
            <a:ext cx="4474845" cy="3082925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sym typeface="+mn-ea"/>
              </a:rPr>
              <a:t>Первое действие</a:t>
            </a:r>
            <a:r>
              <a:rPr lang="ru-RU" sz="2800" b="1" i="1" dirty="0" smtClean="0">
                <a:solidFill>
                  <a:srgbClr val="002060"/>
                </a:solidFill>
                <a:sym typeface="+mn-ea"/>
              </a:rPr>
              <a:t>, которое надо выполнить при пожаре – вызвать специальные службы. Единый телефон пожарных и спасателей – </a:t>
            </a:r>
            <a:r>
              <a:rPr lang="ru-RU" sz="2800" b="1" i="1" dirty="0" smtClean="0">
                <a:solidFill>
                  <a:srgbClr val="C00000"/>
                </a:solidFill>
                <a:sym typeface="+mn-ea"/>
              </a:rPr>
              <a:t>01</a:t>
            </a:r>
            <a:r>
              <a:rPr lang="ru-RU" sz="2800" b="1" i="1" dirty="0" smtClean="0">
                <a:solidFill>
                  <a:srgbClr val="002060"/>
                </a:solidFill>
                <a:sym typeface="+mn-ea"/>
              </a:rPr>
              <a:t>.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endParaRPr lang="ru-RU" altLang="en-US" sz="2800" b="1" i="1" dirty="0" smtClean="0">
              <a:solidFill>
                <a:srgbClr val="002060"/>
              </a:solidFill>
            </a:endParaRPr>
          </a:p>
        </p:txBody>
      </p:sp>
      <p:pic>
        <p:nvPicPr>
          <p:cNvPr id="6" name="Замещающее содержимое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605" y="0"/>
            <a:ext cx="2186940" cy="26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0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88565" y="3199765"/>
            <a:ext cx="4475480" cy="349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115" y="274320"/>
            <a:ext cx="4650105" cy="1962785"/>
          </a:xfrm>
        </p:spPr>
        <p:txBody>
          <a:bodyPr/>
          <a:lstStyle/>
          <a:p>
            <a:r>
              <a:rPr lang="ru-RU" sz="2800" b="1" i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Правило второе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sym typeface="+mn-ea"/>
              </a:rPr>
              <a:t>НЕ ЗАЛИВАЙ </a:t>
            </a:r>
            <a:r>
              <a:rPr lang="ru-RU" sz="2800" b="1" i="1" dirty="0" smtClean="0">
                <a:solidFill>
                  <a:srgbClr val="002060"/>
                </a:solidFill>
                <a:sym typeface="+mn-ea"/>
              </a:rPr>
              <a:t>водой горящие электроприборы.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endParaRPr lang="ru-RU" altLang="en-US" sz="2800" b="1" i="1" dirty="0" smtClean="0">
              <a:solidFill>
                <a:srgbClr val="002060"/>
              </a:solidFill>
            </a:endParaRPr>
          </a:p>
        </p:txBody>
      </p:sp>
      <p:pic>
        <p:nvPicPr>
          <p:cNvPr id="6" name="Замещающее содержимое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0835" y="173355"/>
            <a:ext cx="2477770" cy="338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img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52115" y="2411730"/>
            <a:ext cx="3952240" cy="385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жарная безопа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Пожарная безопасность</Template>
  <TotalTime>5</TotalTime>
  <Words>113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Пожарная безопасность</vt:lpstr>
      <vt:lpstr>Слайд 1</vt:lpstr>
      <vt:lpstr>Слайд 2</vt:lpstr>
      <vt:lpstr>Правило первое: НЕЛЬЗЯ оставлять без присмотра включенные газовые или электрические плиты.</vt:lpstr>
      <vt:lpstr>Правило второе: НЕЛЬЗЯ зажигать свечи, спички без взрослых, и играть со спичками и зажженными свечами. </vt:lpstr>
      <vt:lpstr>Правило третье: НЕЛЬЗЯ самому, без взрослых, пользоваться микроволновой печью, тостером, утюгом, электрочайником, другими электрическими нагревательными  приборами. </vt:lpstr>
      <vt:lpstr>  Правило четвёртое: НЕЛЬЗЯ оставлять без присмотра включенные электрические приборы, электролампы, электронагреватели.  </vt:lpstr>
      <vt:lpstr>А знаете ли вы, как правильно действовать при пожаре? </vt:lpstr>
      <vt:lpstr>Первое действие, которое надо выполнить при пожаре – вызвать специальные службы. Единый телефон пожарных и спасателей – 01. </vt:lpstr>
      <vt:lpstr>Правило второе: НЕ ЗАЛИВАЙ водой горящие электроприборы. </vt:lpstr>
      <vt:lpstr>Правило третье: НЕ  ОТКРЫВАЙ окно.</vt:lpstr>
      <vt:lpstr>Правило четвёртое: прятаться во время пожара нельзя.</vt:lpstr>
      <vt:lpstr>Правило пятое: постарайся покинуть помещение! Двигайся вдоль стены, закрыв нос и рот от дыма мокрой тряпкой.</vt:lpstr>
      <vt:lpstr>Если сам не смог вызвать пожарных, сообщи о пожаре соседям. </vt:lpstr>
      <vt:lpstr>     Ребята, отгадайте загадки:  Пламя бьётся из-под крыши,  Крик о помощи мы слышим,  Суетятся все, кошмар!  Это бедствие - ...  (Пожар)  Смел огонь, они смелее,  Он силен, они сильнее,  Их огнем не испугать,  Им к огню не привыкать!  (пожарные)  Висит - молчит, а   перевернешь, шипит, и пена   летит  (огнетушитель)  </vt:lpstr>
      <vt:lpstr> Молодцы, ребята!      Я думаю, вы не забудите  правила пожарной безопасности.  А мне пора возвращаться в мой мультфильм «Фиксики»    ДО СВИДАНИЯ!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dns</cp:lastModifiedBy>
  <cp:revision>8</cp:revision>
  <dcterms:created xsi:type="dcterms:W3CDTF">2016-03-14T17:19:00Z</dcterms:created>
  <dcterms:modified xsi:type="dcterms:W3CDTF">2024-07-23T23:06:20Z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1049-11.2.0.9967</vt:lpwstr>
  </property>
</Properties>
</file>